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6" autoAdjust="0"/>
    <p:restoredTop sz="94660"/>
  </p:normalViewPr>
  <p:slideViewPr>
    <p:cSldViewPr snapToGrid="0">
      <p:cViewPr>
        <p:scale>
          <a:sx n="62" d="100"/>
          <a:sy n="62" d="100"/>
        </p:scale>
        <p:origin x="115" y="37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jp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76969C88-B244-455D-A017-012B25B1ACDD}" type="datetimeFigureOut">
              <a:rPr lang="en-US" smtClean="0"/>
              <a:t>10/18/2020</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07CE569E-9B7C-4CB9-AB80-C0841F922CFF}"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576313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969C88-B244-455D-A017-012B25B1ACDD}" type="datetimeFigureOut">
              <a:rPr lang="en-US" smtClean="0"/>
              <a:pPr/>
              <a:t>10/18/2020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7CE569E-9B7C-4CB9-AB80-C0841F922CFF}" type="slidenum">
              <a:rPr lang="en-US" smtClean="0"/>
              <a:pPr/>
              <a:t>‹#›</a:t>
            </a:fld>
            <a:endParaRPr lang="en-US"/>
          </a:p>
        </p:txBody>
      </p:sp>
    </p:spTree>
    <p:extLst>
      <p:ext uri="{BB962C8B-B14F-4D97-AF65-F5344CB8AC3E}">
        <p14:creationId xmlns:p14="http://schemas.microsoft.com/office/powerpoint/2010/main" val="9403504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969C88-B244-455D-A017-012B25B1ACDD}"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7CE569E-9B7C-4CB9-AB80-C0841F922CFF}" type="slidenum">
              <a:rPr lang="en-US" smtClean="0"/>
              <a:pPr/>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93734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969C88-B244-455D-A017-012B25B1ACDD}"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7CE569E-9B7C-4CB9-AB80-C0841F922CFF}" type="slidenum">
              <a:rPr lang="en-US" smtClean="0"/>
              <a:pPr/>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3473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969C88-B244-455D-A017-012B25B1ACDD}"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7CE569E-9B7C-4CB9-AB80-C0841F922CFF}" type="slidenum">
              <a:rPr lang="en-US" smtClean="0"/>
              <a:pPr/>
              <a:t>‹#›</a:t>
            </a:fld>
            <a:endParaRPr lang="en-US"/>
          </a:p>
        </p:txBody>
      </p:sp>
    </p:spTree>
    <p:extLst>
      <p:ext uri="{BB962C8B-B14F-4D97-AF65-F5344CB8AC3E}">
        <p14:creationId xmlns:p14="http://schemas.microsoft.com/office/powerpoint/2010/main" val="1338475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969C88-B244-455D-A017-012B25B1ACDD}"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7CE569E-9B7C-4CB9-AB80-C0841F922CFF}" type="slidenum">
              <a:rPr lang="en-US" smtClean="0"/>
              <a:pPr/>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924237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969C88-B244-455D-A017-012B25B1ACDD}"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7CE569E-9B7C-4CB9-AB80-C0841F922CFF}" type="slidenum">
              <a:rPr lang="en-US" smtClean="0"/>
              <a:pPr/>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866290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969C88-B244-455D-A017-012B25B1ACDD}" type="datetimeFigureOut">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CE569E-9B7C-4CB9-AB80-C0841F922CFF}"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570960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969C88-B244-455D-A017-012B25B1ACDD}" type="datetimeFigureOut">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CE569E-9B7C-4CB9-AB80-C0841F922CFF}"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4295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969C88-B244-455D-A017-012B25B1ACDD}" type="datetimeFigureOut">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048713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969C88-B244-455D-A017-012B25B1ACDD}" type="datetimeFigureOut">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CE569E-9B7C-4CB9-AB80-C0841F922CFF}"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279037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969C88-B244-455D-A017-012B25B1ACDD}" type="datetimeFigureOut">
              <a:rPr lang="en-US" smtClean="0"/>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702295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969C88-B244-455D-A017-012B25B1ACDD}" type="datetimeFigureOut">
              <a:rPr lang="en-US" smtClean="0"/>
              <a:t>10/18/2020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7CE569E-9B7C-4CB9-AB80-C0841F922CFF}"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804370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969C88-B244-455D-A017-012B25B1ACDD}" type="datetimeFigureOut">
              <a:rPr lang="en-US" smtClean="0"/>
              <a:t>10/18/2020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CE569E-9B7C-4CB9-AB80-C0841F922CFF}"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18796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969C88-B244-455D-A017-012B25B1ACDD}" type="datetimeFigureOut">
              <a:rPr lang="en-US" smtClean="0"/>
              <a:t>10/18/2020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935164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969C88-B244-455D-A017-012B25B1ACDD}" type="datetimeFigureOut">
              <a:rPr lang="en-US" smtClean="0"/>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CE569E-9B7C-4CB9-AB80-C0841F922CFF}"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06204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969C88-B244-455D-A017-012B25B1ACDD}" type="datetimeFigureOut">
              <a:rPr lang="en-US" smtClean="0"/>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334167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6969C88-B244-455D-A017-012B25B1ACDD}" type="datetimeFigureOut">
              <a:rPr lang="en-US" smtClean="0"/>
              <a:pPr/>
              <a:t>10/18/2020</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225120888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61B7CF9B-1474-44A1-933A-109F820607D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409" r="1" b="1"/>
          <a:stretch/>
        </p:blipFill>
        <p:spPr>
          <a:xfrm>
            <a:off x="-15220" y="0"/>
            <a:ext cx="12207220" cy="6857990"/>
          </a:xfrm>
          <a:prstGeom prst="rect">
            <a:avLst/>
          </a:prstGeom>
        </p:spPr>
      </p:pic>
      <p:sp>
        <p:nvSpPr>
          <p:cNvPr id="2" name="Title 1">
            <a:extLst>
              <a:ext uri="{FF2B5EF4-FFF2-40B4-BE49-F238E27FC236}">
                <a16:creationId xmlns:a16="http://schemas.microsoft.com/office/drawing/2014/main" id="{655613EC-0B76-41CD-AEF6-871C93C137DD}"/>
              </a:ext>
            </a:extLst>
          </p:cNvPr>
          <p:cNvSpPr>
            <a:spLocks noGrp="1"/>
          </p:cNvSpPr>
          <p:nvPr>
            <p:ph type="ctrTitle"/>
          </p:nvPr>
        </p:nvSpPr>
        <p:spPr>
          <a:xfrm>
            <a:off x="1282390" y="1076022"/>
            <a:ext cx="10047249" cy="3298982"/>
          </a:xfrm>
        </p:spPr>
        <p:txBody>
          <a:bodyPr>
            <a:normAutofit/>
          </a:bodyPr>
          <a:lstStyle/>
          <a:p>
            <a:pPr algn="l"/>
            <a:r>
              <a:rPr lang="en-US" sz="7200" b="1" dirty="0">
                <a:solidFill>
                  <a:schemeClr val="bg1"/>
                </a:solidFill>
                <a:latin typeface="Cooper Black" panose="0208090404030B020404" pitchFamily="18" charset="0"/>
              </a:rPr>
              <a:t>Exponential     </a:t>
            </a:r>
            <a:br>
              <a:rPr lang="en-US" sz="7200" b="1" dirty="0">
                <a:solidFill>
                  <a:schemeClr val="bg1"/>
                </a:solidFill>
                <a:latin typeface="Cooper Black" panose="0208090404030B020404" pitchFamily="18" charset="0"/>
              </a:rPr>
            </a:br>
            <a:r>
              <a:rPr lang="en-US" sz="7200" b="1" dirty="0">
                <a:solidFill>
                  <a:schemeClr val="bg1"/>
                </a:solidFill>
                <a:latin typeface="Cooper Black" panose="0208090404030B020404" pitchFamily="18" charset="0"/>
              </a:rPr>
              <a:t>                 Smoothing</a:t>
            </a:r>
          </a:p>
        </p:txBody>
      </p:sp>
      <p:sp>
        <p:nvSpPr>
          <p:cNvPr id="3" name="Subtitle 2">
            <a:extLst>
              <a:ext uri="{FF2B5EF4-FFF2-40B4-BE49-F238E27FC236}">
                <a16:creationId xmlns:a16="http://schemas.microsoft.com/office/drawing/2014/main" id="{F674F162-EE6B-4362-896E-E301778BAD9C}"/>
              </a:ext>
            </a:extLst>
          </p:cNvPr>
          <p:cNvSpPr>
            <a:spLocks noGrp="1"/>
          </p:cNvSpPr>
          <p:nvPr>
            <p:ph type="subTitle" idx="1"/>
          </p:nvPr>
        </p:nvSpPr>
        <p:spPr>
          <a:xfrm>
            <a:off x="1508360" y="4854497"/>
            <a:ext cx="3810000" cy="1524000"/>
          </a:xfrm>
        </p:spPr>
        <p:txBody>
          <a:bodyPr>
            <a:normAutofit/>
          </a:bodyPr>
          <a:lstStyle/>
          <a:p>
            <a:pPr algn="l"/>
            <a:r>
              <a:rPr lang="en-US" dirty="0">
                <a:solidFill>
                  <a:schemeClr val="bg1"/>
                </a:solidFill>
              </a:rPr>
              <a:t>By: Eric Wisniewski</a:t>
            </a:r>
          </a:p>
        </p:txBody>
      </p:sp>
    </p:spTree>
    <p:extLst>
      <p:ext uri="{BB962C8B-B14F-4D97-AF65-F5344CB8AC3E}">
        <p14:creationId xmlns:p14="http://schemas.microsoft.com/office/powerpoint/2010/main" val="2589385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34" name="Rectangle 24">
            <a:extLst>
              <a:ext uri="{FF2B5EF4-FFF2-40B4-BE49-F238E27FC236}">
                <a16:creationId xmlns:a16="http://schemas.microsoft.com/office/drawing/2014/main" id="{6D75FD42-C156-41A4-B68A-6C71A47E71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134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26">
            <a:extLst>
              <a:ext uri="{FF2B5EF4-FFF2-40B4-BE49-F238E27FC236}">
                <a16:creationId xmlns:a16="http://schemas.microsoft.com/office/drawing/2014/main" id="{D704A7BF-21E3-4BDF-9BE8-BEC32066EF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5736" y="28937"/>
            <a:ext cx="12188825" cy="6856214"/>
          </a:xfrm>
          <a:prstGeom prst="rect">
            <a:avLst/>
          </a:prstGeom>
        </p:spPr>
      </p:pic>
      <p:pic>
        <p:nvPicPr>
          <p:cNvPr id="20" name="Picture 19" descr="Chart, line chart&#10;&#10;Description automatically generated">
            <a:extLst>
              <a:ext uri="{FF2B5EF4-FFF2-40B4-BE49-F238E27FC236}">
                <a16:creationId xmlns:a16="http://schemas.microsoft.com/office/drawing/2014/main" id="{5176B777-9C00-4887-85F2-138BD3D1469B}"/>
              </a:ext>
            </a:extLst>
          </p:cNvPr>
          <p:cNvPicPr>
            <a:picLocks noChangeAspect="1"/>
          </p:cNvPicPr>
          <p:nvPr/>
        </p:nvPicPr>
        <p:blipFill rotWithShape="1">
          <a:blip r:embed="rId4">
            <a:extLst>
              <a:ext uri="{28A0092B-C50C-407E-A947-70E740481C1C}">
                <a14:useLocalDpi xmlns:a14="http://schemas.microsoft.com/office/drawing/2010/main" val="0"/>
              </a:ext>
            </a:extLst>
          </a:blip>
          <a:srcRect t="5026" r="-1" b="7297"/>
          <a:stretch/>
        </p:blipFill>
        <p:spPr>
          <a:xfrm>
            <a:off x="628034" y="673313"/>
            <a:ext cx="10901284" cy="5567463"/>
          </a:xfrm>
          <a:prstGeom prst="rect">
            <a:avLst/>
          </a:prstGeom>
        </p:spPr>
      </p:pic>
      <p:grpSp>
        <p:nvGrpSpPr>
          <p:cNvPr id="29" name="Group 28">
            <a:extLst>
              <a:ext uri="{FF2B5EF4-FFF2-40B4-BE49-F238E27FC236}">
                <a16:creationId xmlns:a16="http://schemas.microsoft.com/office/drawing/2014/main" id="{50180162-DDE5-43C8-B0DC-645F4CA9DD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28956"/>
            <a:ext cx="12234672" cy="658368"/>
            <a:chOff x="-18288" y="3128956"/>
            <a:chExt cx="12234672" cy="658368"/>
          </a:xfrm>
        </p:grpSpPr>
        <p:sp useBgFill="1">
          <p:nvSpPr>
            <p:cNvPr id="30" name="Rounded Rectangle 21">
              <a:extLst>
                <a:ext uri="{FF2B5EF4-FFF2-40B4-BE49-F238E27FC236}">
                  <a16:creationId xmlns:a16="http://schemas.microsoft.com/office/drawing/2014/main" id="{16C9EE30-D91E-4DE1-8EEC-6A3AD1DD0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2303" y="3128956"/>
              <a:ext cx="45720" cy="658368"/>
            </a:xfrm>
            <a:prstGeom prst="roundRect">
              <a:avLst>
                <a:gd name="adj" fmla="val 50000"/>
              </a:avLst>
            </a:prstGeom>
            <a:ln w="9525">
              <a:noFill/>
            </a:ln>
            <a:effectLst>
              <a:innerShdw blurRad="114300">
                <a:prstClr val="black">
                  <a:alpha val="86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31" name="Picture 30">
              <a:extLst>
                <a:ext uri="{FF2B5EF4-FFF2-40B4-BE49-F238E27FC236}">
                  <a16:creationId xmlns:a16="http://schemas.microsoft.com/office/drawing/2014/main" id="{A8E1E1CD-6653-4129-A465-3CFB3A1CCDF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8288" y="3154680"/>
              <a:ext cx="777240" cy="606425"/>
            </a:xfrm>
            <a:prstGeom prst="rect">
              <a:avLst/>
            </a:prstGeom>
          </p:spPr>
        </p:pic>
        <p:sp useBgFill="1">
          <p:nvSpPr>
            <p:cNvPr id="32" name="Rounded Rectangle 27">
              <a:extLst>
                <a:ext uri="{FF2B5EF4-FFF2-40B4-BE49-F238E27FC236}">
                  <a16:creationId xmlns:a16="http://schemas.microsoft.com/office/drawing/2014/main" id="{5424F715-2587-4418-AB8A-9B4218F34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14377" y="3128956"/>
              <a:ext cx="45720" cy="658368"/>
            </a:xfrm>
            <a:prstGeom prst="roundRect">
              <a:avLst>
                <a:gd name="adj" fmla="val 50000"/>
              </a:avLst>
            </a:prstGeom>
            <a:ln w="9525">
              <a:noFill/>
            </a:ln>
            <a:effectLst>
              <a:innerShdw blurRad="114300">
                <a:srgbClr val="171717">
                  <a:alpha val="82745"/>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33" name="Picture 32">
              <a:extLst>
                <a:ext uri="{FF2B5EF4-FFF2-40B4-BE49-F238E27FC236}">
                  <a16:creationId xmlns:a16="http://schemas.microsoft.com/office/drawing/2014/main" id="{1F8A0F16-00E1-4B0A-9B6E-8906A111B61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flipH="1">
              <a:off x="11439144" y="3154680"/>
              <a:ext cx="777240" cy="606425"/>
            </a:xfrm>
            <a:prstGeom prst="rect">
              <a:avLst/>
            </a:prstGeom>
          </p:spPr>
        </p:pic>
      </p:grpSp>
    </p:spTree>
    <p:extLst>
      <p:ext uri="{BB962C8B-B14F-4D97-AF65-F5344CB8AC3E}">
        <p14:creationId xmlns:p14="http://schemas.microsoft.com/office/powerpoint/2010/main" val="2326104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C878D9A-77BE-4701-AE3D-EEFC53CD5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643BE08-0ED1-4B73-AC6D-B7E26A59CD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663" y="469900"/>
            <a:ext cx="3695002" cy="5918200"/>
          </a:xfrm>
          <a:prstGeom prst="rect">
            <a:avLst/>
          </a:prstGeom>
          <a:solidFill>
            <a:schemeClr val="tx2">
              <a:lumMod val="90000"/>
              <a:lumOff val="10000"/>
            </a:schemeClr>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56B2094-7FC0-45FC-BFED-3CB88CEE63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9668" y="635508"/>
            <a:ext cx="3364992" cy="5586984"/>
          </a:xfrm>
          <a:prstGeom prst="rect">
            <a:avLst/>
          </a:prstGeom>
          <a:noFill/>
          <a:ln w="15875" cap="flat">
            <a:solidFill>
              <a:schemeClr val="accent1"/>
            </a:solidFill>
            <a:miter lim="800000"/>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E0A0E24-3261-43D3-9FCB-D08554A98F6B}"/>
              </a:ext>
            </a:extLst>
          </p:cNvPr>
          <p:cNvSpPr>
            <a:spLocks noGrp="1"/>
          </p:cNvSpPr>
          <p:nvPr>
            <p:ph type="title"/>
          </p:nvPr>
        </p:nvSpPr>
        <p:spPr>
          <a:xfrm>
            <a:off x="952108" y="954756"/>
            <a:ext cx="2730414" cy="4946003"/>
          </a:xfrm>
        </p:spPr>
        <p:txBody>
          <a:bodyPr>
            <a:normAutofit/>
          </a:bodyPr>
          <a:lstStyle/>
          <a:p>
            <a:r>
              <a:rPr lang="en-US" sz="4100">
                <a:solidFill>
                  <a:srgbClr val="FFFFFF"/>
                </a:solidFill>
              </a:rPr>
              <a:t>What Is Exponential Smoothing? </a:t>
            </a:r>
          </a:p>
        </p:txBody>
      </p:sp>
      <p:sp>
        <p:nvSpPr>
          <p:cNvPr id="25" name="Rectangle 24">
            <a:extLst>
              <a:ext uri="{FF2B5EF4-FFF2-40B4-BE49-F238E27FC236}">
                <a16:creationId xmlns:a16="http://schemas.microsoft.com/office/drawing/2014/main" id="{07A4B640-BB7F-4272-A710-068DBA9F9A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4" cy="6858000"/>
          </a:xfrm>
          <a:prstGeom prst="rect">
            <a:avLst/>
          </a:prstGeom>
          <a:gradFill>
            <a:gsLst>
              <a:gs pos="0">
                <a:schemeClr val="bg1"/>
              </a:gs>
              <a:gs pos="30000">
                <a:schemeClr val="bg1"/>
              </a:gs>
              <a:gs pos="61000">
                <a:schemeClr val="bg2">
                  <a:lumMod val="20000"/>
                  <a:lumOff val="80000"/>
                </a:schemeClr>
              </a:gs>
              <a:gs pos="97000">
                <a:schemeClr val="bg2">
                  <a:lumMod val="70000"/>
                  <a:lumOff val="30000"/>
                </a:schemeClr>
              </a:gs>
            </a:gsLst>
            <a:path path="circle">
              <a:fillToRect l="50000" t="50000" r="50000" b="50000"/>
            </a:path>
          </a:gradFill>
          <a:ln>
            <a:noFill/>
          </a:ln>
          <a:effectLst>
            <a:innerShdw blurRad="63500" dist="50800" dir="108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ACF3991-D411-4BC5-88EC-CB54D140DF99}"/>
              </a:ext>
            </a:extLst>
          </p:cNvPr>
          <p:cNvSpPr>
            <a:spLocks noGrp="1"/>
          </p:cNvSpPr>
          <p:nvPr>
            <p:ph idx="1"/>
          </p:nvPr>
        </p:nvSpPr>
        <p:spPr>
          <a:xfrm>
            <a:off x="5140934" y="469900"/>
            <a:ext cx="5953630" cy="5405968"/>
          </a:xfrm>
        </p:spPr>
        <p:txBody>
          <a:bodyPr anchor="ctr">
            <a:normAutofit/>
          </a:bodyPr>
          <a:lstStyle/>
          <a:p>
            <a:pPr marL="0" indent="0" algn="ctr">
              <a:buNone/>
            </a:pPr>
            <a:r>
              <a:rPr lang="en-US" sz="4000" b="0" i="0" dirty="0">
                <a:solidFill>
                  <a:schemeClr val="tx1"/>
                </a:solidFill>
                <a:effectLst/>
                <a:latin typeface="Microsoft YaHei UI Light" panose="020B0502040204020203" pitchFamily="34" charset="-122"/>
                <a:ea typeface="Microsoft YaHei UI Light" panose="020B0502040204020203" pitchFamily="34" charset="-122"/>
              </a:rPr>
              <a:t>Exponential smoothing is a time series forecasting method for univariate data that can be extended to support data with a systematic trend or seasonal component.</a:t>
            </a:r>
            <a:endParaRPr lang="en-US" sz="4000" dirty="0">
              <a:solidFill>
                <a:schemeClr val="tx1"/>
              </a:solidFill>
              <a:latin typeface="Microsoft YaHei UI Light" panose="020B0502040204020203" pitchFamily="34" charset="-122"/>
              <a:ea typeface="Microsoft YaHei UI Light" panose="020B0502040204020203" pitchFamily="34" charset="-122"/>
            </a:endParaRPr>
          </a:p>
        </p:txBody>
      </p:sp>
    </p:spTree>
    <p:extLst>
      <p:ext uri="{BB962C8B-B14F-4D97-AF65-F5344CB8AC3E}">
        <p14:creationId xmlns:p14="http://schemas.microsoft.com/office/powerpoint/2010/main" val="32407972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672BD-8650-4056-A364-165F04DD2115}"/>
              </a:ext>
            </a:extLst>
          </p:cNvPr>
          <p:cNvSpPr>
            <a:spLocks noGrp="1"/>
          </p:cNvSpPr>
          <p:nvPr>
            <p:ph type="title"/>
          </p:nvPr>
        </p:nvSpPr>
        <p:spPr/>
        <p:txBody>
          <a:bodyPr/>
          <a:lstStyle/>
          <a:p>
            <a:r>
              <a:rPr lang="en-US" dirty="0"/>
              <a:t>Pros:</a:t>
            </a:r>
          </a:p>
        </p:txBody>
      </p:sp>
      <p:sp>
        <p:nvSpPr>
          <p:cNvPr id="3" name="Content Placeholder 2">
            <a:extLst>
              <a:ext uri="{FF2B5EF4-FFF2-40B4-BE49-F238E27FC236}">
                <a16:creationId xmlns:a16="http://schemas.microsoft.com/office/drawing/2014/main" id="{AC336679-2697-4EF4-8163-DC5E86D02157}"/>
              </a:ext>
            </a:extLst>
          </p:cNvPr>
          <p:cNvSpPr>
            <a:spLocks noGrp="1"/>
          </p:cNvSpPr>
          <p:nvPr>
            <p:ph idx="1"/>
          </p:nvPr>
        </p:nvSpPr>
        <p:spPr>
          <a:xfrm>
            <a:off x="1295401" y="2556932"/>
            <a:ext cx="10067692" cy="3318936"/>
          </a:xfrm>
        </p:spPr>
        <p:txBody>
          <a:bodyPr>
            <a:noAutofit/>
          </a:bodyPr>
          <a:lstStyle/>
          <a:p>
            <a:r>
              <a:rPr lang="en-US" sz="2200" dirty="0"/>
              <a:t>Simpler to understand and explain</a:t>
            </a:r>
          </a:p>
          <a:p>
            <a:r>
              <a:rPr lang="en-US" sz="2200" dirty="0"/>
              <a:t>Widely accepted and used</a:t>
            </a:r>
          </a:p>
          <a:p>
            <a:r>
              <a:rPr lang="en-US" sz="2200" dirty="0"/>
              <a:t>Often most accurate</a:t>
            </a:r>
          </a:p>
          <a:p>
            <a:r>
              <a:rPr lang="en-US" sz="2200" dirty="0"/>
              <a:t>Adaptive (as data changes, good at capturing changes and using current conditions)</a:t>
            </a:r>
          </a:p>
          <a:p>
            <a:r>
              <a:rPr lang="en-US" sz="2200" dirty="0"/>
              <a:t>Robust (Smoothing is great for rough data)</a:t>
            </a:r>
          </a:p>
          <a:p>
            <a:r>
              <a:rPr lang="en-US" sz="2200" dirty="0"/>
              <a:t>Easy to apply </a:t>
            </a:r>
          </a:p>
          <a:p>
            <a:r>
              <a:rPr lang="en-US" sz="2200" dirty="0"/>
              <a:t>Can be automated</a:t>
            </a:r>
          </a:p>
        </p:txBody>
      </p:sp>
    </p:spTree>
    <p:extLst>
      <p:ext uri="{BB962C8B-B14F-4D97-AF65-F5344CB8AC3E}">
        <p14:creationId xmlns:p14="http://schemas.microsoft.com/office/powerpoint/2010/main" val="584477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74860-0F62-4471-9418-14935FC1FBCD}"/>
              </a:ext>
            </a:extLst>
          </p:cNvPr>
          <p:cNvSpPr>
            <a:spLocks noGrp="1"/>
          </p:cNvSpPr>
          <p:nvPr>
            <p:ph type="title"/>
          </p:nvPr>
        </p:nvSpPr>
        <p:spPr/>
        <p:txBody>
          <a:bodyPr/>
          <a:lstStyle/>
          <a:p>
            <a:r>
              <a:rPr lang="en-US" dirty="0"/>
              <a:t>Cons:</a:t>
            </a:r>
          </a:p>
        </p:txBody>
      </p:sp>
      <p:sp>
        <p:nvSpPr>
          <p:cNvPr id="3" name="Content Placeholder 2">
            <a:extLst>
              <a:ext uri="{FF2B5EF4-FFF2-40B4-BE49-F238E27FC236}">
                <a16:creationId xmlns:a16="http://schemas.microsoft.com/office/drawing/2014/main" id="{35B59318-F53E-46D8-8D0E-818D11C37885}"/>
              </a:ext>
            </a:extLst>
          </p:cNvPr>
          <p:cNvSpPr>
            <a:spLocks noGrp="1"/>
          </p:cNvSpPr>
          <p:nvPr>
            <p:ph idx="1"/>
          </p:nvPr>
        </p:nvSpPr>
        <p:spPr/>
        <p:txBody>
          <a:bodyPr>
            <a:normAutofit/>
          </a:bodyPr>
          <a:lstStyle/>
          <a:p>
            <a:r>
              <a:rPr lang="en-US" sz="2200" dirty="0"/>
              <a:t>Is a time series model (based on past history)</a:t>
            </a:r>
          </a:p>
          <a:p>
            <a:pPr lvl="1"/>
            <a:r>
              <a:rPr lang="en-US" sz="2200" dirty="0"/>
              <a:t>Does not capture non calendar-based events (e.g. stocks)</a:t>
            </a:r>
          </a:p>
          <a:p>
            <a:pPr lvl="1"/>
            <a:r>
              <a:rPr lang="en-US" sz="2200" dirty="0"/>
              <a:t>Does not allow introduction of explanatory variables (prices at times)</a:t>
            </a:r>
          </a:p>
          <a:p>
            <a:r>
              <a:rPr lang="en-US" sz="2200" dirty="0"/>
              <a:t>Implementations vary and some are poor</a:t>
            </a:r>
          </a:p>
        </p:txBody>
      </p:sp>
    </p:spTree>
    <p:extLst>
      <p:ext uri="{BB962C8B-B14F-4D97-AF65-F5344CB8AC3E}">
        <p14:creationId xmlns:p14="http://schemas.microsoft.com/office/powerpoint/2010/main" val="29929811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2723366-C73B-4ED6-ADEF-29911C6BC5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47A4152-8E41-4D1C-B88C-57C5C430A6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631" y="484632"/>
            <a:ext cx="11222737" cy="1479635"/>
          </a:xfrm>
          <a:prstGeom prst="rect">
            <a:avLst/>
          </a:prstGeom>
          <a:solidFill>
            <a:schemeClr val="tx2">
              <a:lumMod val="90000"/>
              <a:lumOff val="10000"/>
            </a:schemeClr>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88C860-C779-4DDD-BDEB-E470FC73A552}"/>
              </a:ext>
            </a:extLst>
          </p:cNvPr>
          <p:cNvSpPr>
            <a:spLocks noGrp="1"/>
          </p:cNvSpPr>
          <p:nvPr>
            <p:ph type="title"/>
          </p:nvPr>
        </p:nvSpPr>
        <p:spPr>
          <a:xfrm>
            <a:off x="804421" y="796374"/>
            <a:ext cx="10583158" cy="880027"/>
          </a:xfrm>
        </p:spPr>
        <p:txBody>
          <a:bodyPr>
            <a:normAutofit/>
          </a:bodyPr>
          <a:lstStyle/>
          <a:p>
            <a:r>
              <a:rPr lang="en-US" dirty="0">
                <a:solidFill>
                  <a:srgbClr val="FFFFFF"/>
                </a:solidFill>
              </a:rPr>
              <a:t>Standard (Simple) Formula</a:t>
            </a:r>
          </a:p>
        </p:txBody>
      </p:sp>
      <p:sp>
        <p:nvSpPr>
          <p:cNvPr id="12" name="Rectangle 11">
            <a:extLst>
              <a:ext uri="{FF2B5EF4-FFF2-40B4-BE49-F238E27FC236}">
                <a16:creationId xmlns:a16="http://schemas.microsoft.com/office/drawing/2014/main" id="{999F76F5-72D4-4814-9169-8F535AEEB8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0747" y="648377"/>
            <a:ext cx="10890504" cy="1152144"/>
          </a:xfrm>
          <a:prstGeom prst="rect">
            <a:avLst/>
          </a:prstGeom>
          <a:noFill/>
          <a:ln w="15875" cap="flat">
            <a:solidFill>
              <a:schemeClr val="accent1"/>
            </a:solidFill>
            <a:miter lim="800000"/>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C6202988-4466-42C5-B33A-AFABF051B4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86000"/>
            <a:ext cx="12192000" cy="4572000"/>
          </a:xfrm>
          <a:prstGeom prst="rect">
            <a:avLst/>
          </a:prstGeom>
          <a:gradFill>
            <a:gsLst>
              <a:gs pos="0">
                <a:schemeClr val="bg1"/>
              </a:gs>
              <a:gs pos="30000">
                <a:schemeClr val="bg1"/>
              </a:gs>
              <a:gs pos="61000">
                <a:schemeClr val="bg2">
                  <a:lumMod val="20000"/>
                  <a:lumOff val="80000"/>
                </a:schemeClr>
              </a:gs>
              <a:gs pos="97000">
                <a:schemeClr val="bg2">
                  <a:lumMod val="70000"/>
                  <a:lumOff val="30000"/>
                </a:schemeClr>
              </a:gs>
            </a:gsLst>
            <a:path path="circle">
              <a:fillToRect l="50000" t="50000" r="50000" b="50000"/>
            </a:path>
          </a:gradFill>
          <a:ln>
            <a:noFill/>
          </a:ln>
          <a:effectLst>
            <a:innerShdw blurRad="63500" dist="50800" dir="162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B0AE1A7-87FA-43DA-B4CC-0428D3A02DEB}"/>
                  </a:ext>
                </a:extLst>
              </p:cNvPr>
              <p:cNvSpPr>
                <a:spLocks noGrp="1"/>
              </p:cNvSpPr>
              <p:nvPr>
                <p:ph idx="1"/>
              </p:nvPr>
            </p:nvSpPr>
            <p:spPr>
              <a:xfrm>
                <a:off x="1295401" y="2383457"/>
                <a:ext cx="9601196" cy="970188"/>
              </a:xfrm>
            </p:spPr>
            <p:txBody>
              <a:bodyPr>
                <a:normAutofit/>
              </a:bodyPr>
              <a:lstStyle/>
              <a:p>
                <a:pPr marL="0" indent="0" algn="ctr">
                  <a:buNone/>
                </a:pPr>
                <a14:m>
                  <m:oMath xmlns:m="http://schemas.openxmlformats.org/officeDocument/2006/math">
                    <m:sSub>
                      <m:sSubPr>
                        <m:ctrlPr>
                          <a:rPr lang="cy-GB" sz="4800" b="1" i="1" smtClean="0">
                            <a:latin typeface="Cambria Math" panose="02040503050406030204" pitchFamily="18" charset="0"/>
                          </a:rPr>
                        </m:ctrlPr>
                      </m:sSubPr>
                      <m:e>
                        <m:r>
                          <m:rPr>
                            <m:nor/>
                          </m:rPr>
                          <a:rPr lang="cy-GB" sz="4800" b="1" dirty="0"/>
                          <m:t>ŷ</m:t>
                        </m:r>
                      </m:e>
                      <m:sub>
                        <m:r>
                          <a:rPr lang="en-US" sz="4800" b="1" i="1" smtClean="0">
                            <a:latin typeface="Cambria Math" panose="02040503050406030204" pitchFamily="18" charset="0"/>
                          </a:rPr>
                          <m:t>𝒕</m:t>
                        </m:r>
                      </m:sub>
                    </m:sSub>
                  </m:oMath>
                </a14:m>
                <a:r>
                  <a:rPr lang="cy-GB" sz="4800" b="1" dirty="0"/>
                  <a:t>+1 = </a:t>
                </a:r>
                <a14:m>
                  <m:oMath xmlns:m="http://schemas.openxmlformats.org/officeDocument/2006/math">
                    <m:sSub>
                      <m:sSubPr>
                        <m:ctrlPr>
                          <a:rPr lang="cy-GB" sz="4800" b="1" i="1">
                            <a:latin typeface="Cambria Math" panose="02040503050406030204" pitchFamily="18" charset="0"/>
                          </a:rPr>
                        </m:ctrlPr>
                      </m:sSubPr>
                      <m:e>
                        <m:r>
                          <m:rPr>
                            <m:nor/>
                          </m:rPr>
                          <a:rPr lang="cy-GB" sz="4800" b="1" dirty="0"/>
                          <m:t>ŷ</m:t>
                        </m:r>
                      </m:e>
                      <m:sub>
                        <m:r>
                          <a:rPr lang="en-US" sz="4800" b="1" i="1">
                            <a:latin typeface="Cambria Math" panose="02040503050406030204" pitchFamily="18" charset="0"/>
                          </a:rPr>
                          <m:t>𝒕</m:t>
                        </m:r>
                      </m:sub>
                    </m:sSub>
                  </m:oMath>
                </a14:m>
                <a:r>
                  <a:rPr lang="cy-GB" sz="4800" b="1" dirty="0"/>
                  <a:t> + </a:t>
                </a:r>
                <a:r>
                  <a:rPr lang="el-GR" sz="4800" b="1" dirty="0"/>
                  <a:t>α(</a:t>
                </a:r>
                <a14:m>
                  <m:oMath xmlns:m="http://schemas.openxmlformats.org/officeDocument/2006/math">
                    <m:sSub>
                      <m:sSubPr>
                        <m:ctrlPr>
                          <a:rPr lang="en-US" sz="4800" b="1" i="1" smtClean="0">
                            <a:latin typeface="Cambria Math" panose="02040503050406030204" pitchFamily="18" charset="0"/>
                          </a:rPr>
                        </m:ctrlPr>
                      </m:sSubPr>
                      <m:e>
                        <m:r>
                          <a:rPr lang="en-US" sz="4800" b="1" i="1" smtClean="0">
                            <a:latin typeface="Cambria Math" panose="02040503050406030204" pitchFamily="18" charset="0"/>
                          </a:rPr>
                          <m:t>𝒚</m:t>
                        </m:r>
                      </m:e>
                      <m:sub>
                        <m:r>
                          <a:rPr lang="en-US" sz="4800" b="1" i="1" smtClean="0">
                            <a:latin typeface="Cambria Math" panose="02040503050406030204" pitchFamily="18" charset="0"/>
                          </a:rPr>
                          <m:t>𝒕</m:t>
                        </m:r>
                      </m:sub>
                    </m:sSub>
                    <m:r>
                      <a:rPr lang="en-US" sz="4800" b="1" i="1">
                        <a:latin typeface="Cambria Math" panose="02040503050406030204" pitchFamily="18" charset="0"/>
                      </a:rPr>
                      <m:t> </m:t>
                    </m:r>
                  </m:oMath>
                </a14:m>
                <a:r>
                  <a:rPr lang="cy-GB" sz="4800" b="1" dirty="0"/>
                  <a:t>- </a:t>
                </a:r>
                <a14:m>
                  <m:oMath xmlns:m="http://schemas.openxmlformats.org/officeDocument/2006/math">
                    <m:sSub>
                      <m:sSubPr>
                        <m:ctrlPr>
                          <a:rPr lang="cy-GB" sz="4800" b="1" i="1">
                            <a:latin typeface="Cambria Math" panose="02040503050406030204" pitchFamily="18" charset="0"/>
                          </a:rPr>
                        </m:ctrlPr>
                      </m:sSubPr>
                      <m:e>
                        <m:r>
                          <m:rPr>
                            <m:nor/>
                          </m:rPr>
                          <a:rPr lang="cy-GB" sz="4800" b="1" dirty="0"/>
                          <m:t>ŷ</m:t>
                        </m:r>
                      </m:e>
                      <m:sub>
                        <m:r>
                          <a:rPr lang="en-US" sz="4800" b="1" i="1">
                            <a:latin typeface="Cambria Math" panose="02040503050406030204" pitchFamily="18" charset="0"/>
                          </a:rPr>
                          <m:t>𝒕</m:t>
                        </m:r>
                      </m:sub>
                    </m:sSub>
                  </m:oMath>
                </a14:m>
                <a:r>
                  <a:rPr lang="cy-GB" sz="4800" b="1" dirty="0"/>
                  <a:t>) </a:t>
                </a:r>
                <a:endParaRPr lang="en-US" sz="4800" b="1" dirty="0"/>
              </a:p>
            </p:txBody>
          </p:sp>
        </mc:Choice>
        <mc:Fallback xmlns="">
          <p:sp>
            <p:nvSpPr>
              <p:cNvPr id="3" name="Content Placeholder 2">
                <a:extLst>
                  <a:ext uri="{FF2B5EF4-FFF2-40B4-BE49-F238E27FC236}">
                    <a16:creationId xmlns:a16="http://schemas.microsoft.com/office/drawing/2014/main" id="{2B0AE1A7-87FA-43DA-B4CC-0428D3A02DEB}"/>
                  </a:ext>
                </a:extLst>
              </p:cNvPr>
              <p:cNvSpPr>
                <a:spLocks noGrp="1" noRot="1" noChangeAspect="1" noMove="1" noResize="1" noEditPoints="1" noAdjustHandles="1" noChangeArrowheads="1" noChangeShapeType="1" noTextEdit="1"/>
              </p:cNvSpPr>
              <p:nvPr>
                <p:ph idx="1"/>
              </p:nvPr>
            </p:nvSpPr>
            <p:spPr>
              <a:xfrm>
                <a:off x="1295401" y="2383457"/>
                <a:ext cx="9601196" cy="970188"/>
              </a:xfrm>
              <a:blipFill>
                <a:blip r:embed="rId3"/>
                <a:stretch>
                  <a:fillRect t="-13836" b="-1886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E30C4EA2-CDD0-4337-93F0-653BA381E14F}"/>
                  </a:ext>
                </a:extLst>
              </p:cNvPr>
              <p:cNvSpPr txBox="1"/>
              <p:nvPr/>
            </p:nvSpPr>
            <p:spPr>
              <a:xfrm>
                <a:off x="1032356" y="3429000"/>
                <a:ext cx="9601196" cy="3268908"/>
              </a:xfrm>
              <a:prstGeom prst="rect">
                <a:avLst/>
              </a:prstGeom>
              <a:noFill/>
            </p:spPr>
            <p:txBody>
              <a:bodyPr wrap="square" rtlCol="0">
                <a:spAutoFit/>
              </a:bodyPr>
              <a:lstStyle/>
              <a:p>
                <a:pPr>
                  <a:lnSpc>
                    <a:spcPct val="200000"/>
                  </a:lnSpc>
                </a:pPr>
                <a14:m>
                  <m:oMath xmlns:m="http://schemas.openxmlformats.org/officeDocument/2006/math">
                    <m:sSub>
                      <m:sSubPr>
                        <m:ctrlPr>
                          <a:rPr lang="cy-GB" sz="3600" b="1" i="1" smtClean="0">
                            <a:latin typeface="Cambria Math" panose="02040503050406030204" pitchFamily="18" charset="0"/>
                          </a:rPr>
                        </m:ctrlPr>
                      </m:sSubPr>
                      <m:e>
                        <m:r>
                          <m:rPr>
                            <m:nor/>
                          </m:rPr>
                          <a:rPr lang="cy-GB" sz="3600" b="1" dirty="0"/>
                          <m:t>ŷ</m:t>
                        </m:r>
                      </m:e>
                      <m:sub>
                        <m:r>
                          <a:rPr lang="en-US" sz="3600" b="1" i="1" smtClean="0">
                            <a:latin typeface="Cambria Math" panose="02040503050406030204" pitchFamily="18" charset="0"/>
                          </a:rPr>
                          <m:t>𝒕</m:t>
                        </m:r>
                      </m:sub>
                    </m:sSub>
                  </m:oMath>
                </a14:m>
                <a:r>
                  <a:rPr lang="cy-GB" sz="3600" b="1" dirty="0"/>
                  <a:t> = forecasted value</a:t>
                </a:r>
              </a:p>
              <a:p>
                <a:pPr>
                  <a:lnSpc>
                    <a:spcPct val="200000"/>
                  </a:lnSpc>
                </a:pPr>
                <a14:m>
                  <m:oMath xmlns:m="http://schemas.openxmlformats.org/officeDocument/2006/math">
                    <m:sSub>
                      <m:sSubPr>
                        <m:ctrlPr>
                          <a:rPr lang="en-US" sz="3600" b="1" i="1" smtClean="0">
                            <a:latin typeface="Cambria Math" panose="02040503050406030204" pitchFamily="18" charset="0"/>
                          </a:rPr>
                        </m:ctrlPr>
                      </m:sSubPr>
                      <m:e>
                        <m:r>
                          <a:rPr lang="en-US" sz="3600" b="1" i="1" smtClean="0">
                            <a:latin typeface="Cambria Math" panose="02040503050406030204" pitchFamily="18" charset="0"/>
                          </a:rPr>
                          <m:t>𝒚</m:t>
                        </m:r>
                      </m:e>
                      <m:sub>
                        <m:r>
                          <a:rPr lang="en-US" sz="3600" b="1" i="1" smtClean="0">
                            <a:latin typeface="Cambria Math" panose="02040503050406030204" pitchFamily="18" charset="0"/>
                          </a:rPr>
                          <m:t>𝒕</m:t>
                        </m:r>
                      </m:sub>
                    </m:sSub>
                  </m:oMath>
                </a14:m>
                <a:r>
                  <a:rPr lang="en-US" sz="3600" dirty="0"/>
                  <a:t> = </a:t>
                </a:r>
                <a:r>
                  <a:rPr lang="en-US" sz="3600" b="1" dirty="0"/>
                  <a:t>actual value</a:t>
                </a:r>
              </a:p>
              <a:p>
                <a:pPr>
                  <a:lnSpc>
                    <a:spcPct val="200000"/>
                  </a:lnSpc>
                </a:pPr>
                <a:r>
                  <a:rPr lang="el-GR" sz="3600" b="1" dirty="0"/>
                  <a:t>α</a:t>
                </a:r>
                <a:r>
                  <a:rPr lang="en-US" sz="3600" b="1" dirty="0"/>
                  <a:t> = alpha</a:t>
                </a:r>
                <a:endParaRPr lang="en-US" sz="3600" dirty="0"/>
              </a:p>
            </p:txBody>
          </p:sp>
        </mc:Choice>
        <mc:Fallback>
          <p:sp>
            <p:nvSpPr>
              <p:cNvPr id="6" name="TextBox 5">
                <a:extLst>
                  <a:ext uri="{FF2B5EF4-FFF2-40B4-BE49-F238E27FC236}">
                    <a16:creationId xmlns:a16="http://schemas.microsoft.com/office/drawing/2014/main" id="{E30C4EA2-CDD0-4337-93F0-653BA381E14F}"/>
                  </a:ext>
                </a:extLst>
              </p:cNvPr>
              <p:cNvSpPr txBox="1">
                <a:spLocks noRot="1" noChangeAspect="1" noMove="1" noResize="1" noEditPoints="1" noAdjustHandles="1" noChangeArrowheads="1" noChangeShapeType="1" noTextEdit="1"/>
              </p:cNvSpPr>
              <p:nvPr/>
            </p:nvSpPr>
            <p:spPr>
              <a:xfrm>
                <a:off x="1032356" y="3429000"/>
                <a:ext cx="9601196" cy="3268908"/>
              </a:xfrm>
              <a:prstGeom prst="rect">
                <a:avLst/>
              </a:prstGeom>
              <a:blipFill>
                <a:blip r:embed="rId4"/>
                <a:stretch>
                  <a:fillRect l="-1905" b="-5970"/>
                </a:stretch>
              </a:blipFill>
            </p:spPr>
            <p:txBody>
              <a:bodyPr/>
              <a:lstStyle/>
              <a:p>
                <a:r>
                  <a:rPr lang="en-US">
                    <a:noFill/>
                  </a:rPr>
                  <a:t> </a:t>
                </a:r>
              </a:p>
            </p:txBody>
          </p:sp>
        </mc:Fallback>
      </mc:AlternateContent>
    </p:spTree>
    <p:extLst>
      <p:ext uri="{BB962C8B-B14F-4D97-AF65-F5344CB8AC3E}">
        <p14:creationId xmlns:p14="http://schemas.microsoft.com/office/powerpoint/2010/main" val="1572600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52723366-C73B-4ED6-ADEF-29911C6BC5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9">
            <a:extLst>
              <a:ext uri="{FF2B5EF4-FFF2-40B4-BE49-F238E27FC236}">
                <a16:creationId xmlns:a16="http://schemas.microsoft.com/office/drawing/2014/main" id="{847A4152-8E41-4D1C-B88C-57C5C430A6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631" y="484632"/>
            <a:ext cx="11222737" cy="1479635"/>
          </a:xfrm>
          <a:prstGeom prst="rect">
            <a:avLst/>
          </a:prstGeom>
          <a:solidFill>
            <a:schemeClr val="tx2">
              <a:lumMod val="90000"/>
              <a:lumOff val="10000"/>
            </a:schemeClr>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1">
            <a:extLst>
              <a:ext uri="{FF2B5EF4-FFF2-40B4-BE49-F238E27FC236}">
                <a16:creationId xmlns:a16="http://schemas.microsoft.com/office/drawing/2014/main" id="{999F76F5-72D4-4814-9169-8F535AEEB8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0747" y="648377"/>
            <a:ext cx="10890504" cy="1152144"/>
          </a:xfrm>
          <a:prstGeom prst="rect">
            <a:avLst/>
          </a:prstGeom>
          <a:noFill/>
          <a:ln w="15875" cap="flat">
            <a:solidFill>
              <a:schemeClr val="accent1"/>
            </a:solidFill>
            <a:miter lim="800000"/>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C6202988-4466-42C5-B33A-AFABF051B4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86000"/>
            <a:ext cx="12192000" cy="4572000"/>
          </a:xfrm>
          <a:prstGeom prst="rect">
            <a:avLst/>
          </a:prstGeom>
          <a:gradFill>
            <a:gsLst>
              <a:gs pos="0">
                <a:schemeClr val="bg1"/>
              </a:gs>
              <a:gs pos="30000">
                <a:schemeClr val="bg1"/>
              </a:gs>
              <a:gs pos="61000">
                <a:schemeClr val="bg2">
                  <a:lumMod val="20000"/>
                  <a:lumOff val="80000"/>
                </a:schemeClr>
              </a:gs>
              <a:gs pos="97000">
                <a:schemeClr val="bg2">
                  <a:lumMod val="70000"/>
                  <a:lumOff val="30000"/>
                </a:schemeClr>
              </a:gs>
            </a:gsLst>
            <a:path path="circle">
              <a:fillToRect l="50000" t="50000" r="50000" b="50000"/>
            </a:path>
          </a:gradFill>
          <a:ln>
            <a:noFill/>
          </a:ln>
          <a:effectLst>
            <a:innerShdw blurRad="63500" dist="50800" dir="162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22C7B59-7C0D-4C23-B08E-FB6D5799B49B}"/>
              </a:ext>
            </a:extLst>
          </p:cNvPr>
          <p:cNvSpPr>
            <a:spLocks noGrp="1"/>
          </p:cNvSpPr>
          <p:nvPr>
            <p:ph idx="1"/>
          </p:nvPr>
        </p:nvSpPr>
        <p:spPr>
          <a:xfrm>
            <a:off x="1295401" y="2612256"/>
            <a:ext cx="9601196" cy="4056768"/>
          </a:xfrm>
        </p:spPr>
        <p:txBody>
          <a:bodyPr>
            <a:normAutofit fontScale="92500" lnSpcReduction="20000"/>
          </a:bodyPr>
          <a:lstStyle/>
          <a:p>
            <a:pPr marL="0" indent="0">
              <a:buNone/>
            </a:pPr>
            <a:r>
              <a:rPr lang="en-US" sz="3600" dirty="0"/>
              <a:t>Notes on </a:t>
            </a:r>
            <a:r>
              <a:rPr lang="el-GR" sz="3600" b="1" dirty="0">
                <a:solidFill>
                  <a:schemeClr val="tx1"/>
                </a:solidFill>
              </a:rPr>
              <a:t>α</a:t>
            </a:r>
            <a:r>
              <a:rPr lang="en-US" sz="3600" b="1" dirty="0">
                <a:solidFill>
                  <a:schemeClr val="tx1"/>
                </a:solidFill>
              </a:rPr>
              <a:t>: </a:t>
            </a:r>
          </a:p>
          <a:p>
            <a:r>
              <a:rPr lang="en-US" dirty="0">
                <a:solidFill>
                  <a:schemeClr val="tx1"/>
                </a:solidFill>
              </a:rPr>
              <a:t>When values are closer to zero, it causes data to rely less on the difference of past actual values and predicted values. Past values are more import to data. More historic values are emphasized.</a:t>
            </a:r>
          </a:p>
          <a:p>
            <a:r>
              <a:rPr lang="en-US" dirty="0">
                <a:solidFill>
                  <a:schemeClr val="tx1"/>
                </a:solidFill>
              </a:rPr>
              <a:t>When values are closer to one, it causes data to rely more on recent data, e.g. previous year, as opposed to data that is more historic. Past values are not as important. More recent values are emphasized. </a:t>
            </a:r>
          </a:p>
          <a:p>
            <a:r>
              <a:rPr lang="en-US" dirty="0">
                <a:solidFill>
                  <a:schemeClr val="tx1"/>
                </a:solidFill>
              </a:rPr>
              <a:t>There are automized functions within many coding libraries (e.g. Python, Excel) that find the most optimal value for alpha. In Microsoft Excel, when doing exponential smoothing, it only asks what values need to be used and the dampening factor. The dampening value can not be applied to the simple formula, only to Holt &amp; Holt-Winters.</a:t>
            </a:r>
          </a:p>
        </p:txBody>
      </p:sp>
      <mc:AlternateContent xmlns:mc="http://schemas.openxmlformats.org/markup-compatibility/2006" xmlns:a14="http://schemas.microsoft.com/office/drawing/2010/main">
        <mc:Choice Requires="a14">
          <p:sp>
            <p:nvSpPr>
              <p:cNvPr id="13" name="Content Placeholder 2">
                <a:extLst>
                  <a:ext uri="{FF2B5EF4-FFF2-40B4-BE49-F238E27FC236}">
                    <a16:creationId xmlns:a16="http://schemas.microsoft.com/office/drawing/2014/main" id="{5CA4D8C9-29CB-4E20-859B-FBF056B125F6}"/>
                  </a:ext>
                </a:extLst>
              </p:cNvPr>
              <p:cNvSpPr txBox="1">
                <a:spLocks/>
              </p:cNvSpPr>
              <p:nvPr/>
            </p:nvSpPr>
            <p:spPr>
              <a:xfrm>
                <a:off x="1295401" y="657906"/>
                <a:ext cx="9601196" cy="970188"/>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indent="0" algn="ctr">
                  <a:buFont typeface="Arial"/>
                  <a:buNone/>
                </a:pPr>
                <a14:m>
                  <m:oMath xmlns:m="http://schemas.openxmlformats.org/officeDocument/2006/math">
                    <m:sSub>
                      <m:sSubPr>
                        <m:ctrlPr>
                          <a:rPr lang="cy-GB" sz="6600" b="1" i="1" smtClean="0">
                            <a:solidFill>
                              <a:schemeClr val="bg1"/>
                            </a:solidFill>
                            <a:latin typeface="Cambria Math" panose="02040503050406030204" pitchFamily="18" charset="0"/>
                          </a:rPr>
                        </m:ctrlPr>
                      </m:sSubPr>
                      <m:e>
                        <m:r>
                          <m:rPr>
                            <m:nor/>
                          </m:rPr>
                          <a:rPr lang="cy-GB" sz="6600" b="1" dirty="0">
                            <a:solidFill>
                              <a:schemeClr val="bg1"/>
                            </a:solidFill>
                          </a:rPr>
                          <m:t>ŷ</m:t>
                        </m:r>
                      </m:e>
                      <m:sub>
                        <m:r>
                          <a:rPr lang="en-US" sz="6600" b="1" i="1" smtClean="0">
                            <a:solidFill>
                              <a:schemeClr val="bg1"/>
                            </a:solidFill>
                            <a:latin typeface="Cambria Math" panose="02040503050406030204" pitchFamily="18" charset="0"/>
                          </a:rPr>
                          <m:t>𝒕</m:t>
                        </m:r>
                      </m:sub>
                    </m:sSub>
                  </m:oMath>
                </a14:m>
                <a:r>
                  <a:rPr lang="cy-GB" sz="6600" b="1" dirty="0">
                    <a:solidFill>
                      <a:schemeClr val="bg1"/>
                    </a:solidFill>
                  </a:rPr>
                  <a:t>+1 = </a:t>
                </a:r>
                <a14:m>
                  <m:oMath xmlns:m="http://schemas.openxmlformats.org/officeDocument/2006/math">
                    <m:sSub>
                      <m:sSubPr>
                        <m:ctrlPr>
                          <a:rPr lang="cy-GB" sz="6600" b="1" i="1">
                            <a:solidFill>
                              <a:schemeClr val="bg1"/>
                            </a:solidFill>
                            <a:latin typeface="Cambria Math" panose="02040503050406030204" pitchFamily="18" charset="0"/>
                          </a:rPr>
                        </m:ctrlPr>
                      </m:sSubPr>
                      <m:e>
                        <m:r>
                          <m:rPr>
                            <m:nor/>
                          </m:rPr>
                          <a:rPr lang="cy-GB" sz="6600" b="1" dirty="0">
                            <a:solidFill>
                              <a:schemeClr val="bg1"/>
                            </a:solidFill>
                          </a:rPr>
                          <m:t>ŷ</m:t>
                        </m:r>
                      </m:e>
                      <m:sub>
                        <m:r>
                          <a:rPr lang="en-US" sz="6600" b="1" i="1">
                            <a:solidFill>
                              <a:schemeClr val="bg1"/>
                            </a:solidFill>
                            <a:latin typeface="Cambria Math" panose="02040503050406030204" pitchFamily="18" charset="0"/>
                          </a:rPr>
                          <m:t>𝒕</m:t>
                        </m:r>
                      </m:sub>
                    </m:sSub>
                  </m:oMath>
                </a14:m>
                <a:r>
                  <a:rPr lang="cy-GB" sz="6600" b="1" dirty="0">
                    <a:solidFill>
                      <a:schemeClr val="bg1"/>
                    </a:solidFill>
                  </a:rPr>
                  <a:t> + </a:t>
                </a:r>
                <a:r>
                  <a:rPr lang="el-GR" sz="6600" b="1" dirty="0">
                    <a:solidFill>
                      <a:schemeClr val="bg1"/>
                    </a:solidFill>
                  </a:rPr>
                  <a:t>α(</a:t>
                </a:r>
                <a14:m>
                  <m:oMath xmlns:m="http://schemas.openxmlformats.org/officeDocument/2006/math">
                    <m:sSub>
                      <m:sSubPr>
                        <m:ctrlPr>
                          <a:rPr lang="en-US" sz="6600" b="1" i="1" smtClean="0">
                            <a:solidFill>
                              <a:schemeClr val="bg1"/>
                            </a:solidFill>
                            <a:latin typeface="Cambria Math" panose="02040503050406030204" pitchFamily="18" charset="0"/>
                          </a:rPr>
                        </m:ctrlPr>
                      </m:sSubPr>
                      <m:e>
                        <m:r>
                          <a:rPr lang="en-US" sz="6600" b="1" i="1" smtClean="0">
                            <a:solidFill>
                              <a:schemeClr val="bg1"/>
                            </a:solidFill>
                            <a:latin typeface="Cambria Math" panose="02040503050406030204" pitchFamily="18" charset="0"/>
                          </a:rPr>
                          <m:t>𝒚</m:t>
                        </m:r>
                      </m:e>
                      <m:sub>
                        <m:r>
                          <a:rPr lang="en-US" sz="6600" b="1" i="1" smtClean="0">
                            <a:solidFill>
                              <a:schemeClr val="bg1"/>
                            </a:solidFill>
                            <a:latin typeface="Cambria Math" panose="02040503050406030204" pitchFamily="18" charset="0"/>
                          </a:rPr>
                          <m:t>𝒕</m:t>
                        </m:r>
                      </m:sub>
                    </m:sSub>
                    <m:r>
                      <a:rPr lang="en-US" sz="6600" b="1" i="1">
                        <a:solidFill>
                          <a:schemeClr val="bg1"/>
                        </a:solidFill>
                        <a:latin typeface="Cambria Math" panose="02040503050406030204" pitchFamily="18" charset="0"/>
                      </a:rPr>
                      <m:t> </m:t>
                    </m:r>
                  </m:oMath>
                </a14:m>
                <a:r>
                  <a:rPr lang="cy-GB" sz="6600" b="1" dirty="0">
                    <a:solidFill>
                      <a:schemeClr val="bg1"/>
                    </a:solidFill>
                  </a:rPr>
                  <a:t>- </a:t>
                </a:r>
                <a14:m>
                  <m:oMath xmlns:m="http://schemas.openxmlformats.org/officeDocument/2006/math">
                    <m:sSub>
                      <m:sSubPr>
                        <m:ctrlPr>
                          <a:rPr lang="cy-GB" sz="6600" b="1" i="1">
                            <a:solidFill>
                              <a:schemeClr val="bg1"/>
                            </a:solidFill>
                            <a:latin typeface="Cambria Math" panose="02040503050406030204" pitchFamily="18" charset="0"/>
                          </a:rPr>
                        </m:ctrlPr>
                      </m:sSubPr>
                      <m:e>
                        <m:r>
                          <m:rPr>
                            <m:nor/>
                          </m:rPr>
                          <a:rPr lang="cy-GB" sz="6600" b="1" dirty="0">
                            <a:solidFill>
                              <a:schemeClr val="bg1"/>
                            </a:solidFill>
                          </a:rPr>
                          <m:t>ŷ</m:t>
                        </m:r>
                      </m:e>
                      <m:sub>
                        <m:r>
                          <a:rPr lang="en-US" sz="6600" b="1" i="1">
                            <a:solidFill>
                              <a:schemeClr val="bg1"/>
                            </a:solidFill>
                            <a:latin typeface="Cambria Math" panose="02040503050406030204" pitchFamily="18" charset="0"/>
                          </a:rPr>
                          <m:t>𝒕</m:t>
                        </m:r>
                      </m:sub>
                    </m:sSub>
                  </m:oMath>
                </a14:m>
                <a:r>
                  <a:rPr lang="cy-GB" sz="6600" b="1" dirty="0">
                    <a:solidFill>
                      <a:schemeClr val="bg1"/>
                    </a:solidFill>
                  </a:rPr>
                  <a:t>) </a:t>
                </a:r>
                <a:endParaRPr lang="en-US" sz="6600" b="1" dirty="0">
                  <a:solidFill>
                    <a:schemeClr val="bg1"/>
                  </a:solidFill>
                </a:endParaRPr>
              </a:p>
            </p:txBody>
          </p:sp>
        </mc:Choice>
        <mc:Fallback xmlns="">
          <p:sp>
            <p:nvSpPr>
              <p:cNvPr id="13" name="Content Placeholder 2">
                <a:extLst>
                  <a:ext uri="{FF2B5EF4-FFF2-40B4-BE49-F238E27FC236}">
                    <a16:creationId xmlns:a16="http://schemas.microsoft.com/office/drawing/2014/main" id="{5CA4D8C9-29CB-4E20-859B-FBF056B125F6}"/>
                  </a:ext>
                </a:extLst>
              </p:cNvPr>
              <p:cNvSpPr txBox="1">
                <a:spLocks noRot="1" noChangeAspect="1" noMove="1" noResize="1" noEditPoints="1" noAdjustHandles="1" noChangeArrowheads="1" noChangeShapeType="1" noTextEdit="1"/>
              </p:cNvSpPr>
              <p:nvPr/>
            </p:nvSpPr>
            <p:spPr>
              <a:xfrm>
                <a:off x="1295401" y="657906"/>
                <a:ext cx="9601196" cy="970188"/>
              </a:xfrm>
              <a:prstGeom prst="rect">
                <a:avLst/>
              </a:prstGeom>
              <a:blipFill>
                <a:blip r:embed="rId3"/>
                <a:stretch>
                  <a:fillRect t="-22013" b="-61635"/>
                </a:stretch>
              </a:blipFill>
            </p:spPr>
            <p:txBody>
              <a:bodyPr/>
              <a:lstStyle/>
              <a:p>
                <a:r>
                  <a:rPr lang="en-US">
                    <a:noFill/>
                  </a:rPr>
                  <a:t> </a:t>
                </a:r>
              </a:p>
            </p:txBody>
          </p:sp>
        </mc:Fallback>
      </mc:AlternateContent>
    </p:spTree>
    <p:extLst>
      <p:ext uri="{BB962C8B-B14F-4D97-AF65-F5344CB8AC3E}">
        <p14:creationId xmlns:p14="http://schemas.microsoft.com/office/powerpoint/2010/main" val="12314955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C878D9A-77BE-4701-AE3D-EEFC53CD5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643BE08-0ED1-4B73-AC6D-B7E26A59CD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663" y="469900"/>
            <a:ext cx="3695002" cy="5918200"/>
          </a:xfrm>
          <a:prstGeom prst="rect">
            <a:avLst/>
          </a:prstGeom>
          <a:solidFill>
            <a:schemeClr val="tx2">
              <a:lumMod val="90000"/>
              <a:lumOff val="10000"/>
            </a:schemeClr>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56B2094-7FC0-45FC-BFED-3CB88CEE63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9668" y="635508"/>
            <a:ext cx="3364992" cy="5586984"/>
          </a:xfrm>
          <a:prstGeom prst="rect">
            <a:avLst/>
          </a:prstGeom>
          <a:noFill/>
          <a:ln w="15875" cap="flat">
            <a:solidFill>
              <a:schemeClr val="accent1"/>
            </a:solidFill>
            <a:miter lim="800000"/>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B48663A-CD1F-4AEA-B196-714C0A3AB7AC}"/>
              </a:ext>
            </a:extLst>
          </p:cNvPr>
          <p:cNvSpPr>
            <a:spLocks noGrp="1"/>
          </p:cNvSpPr>
          <p:nvPr>
            <p:ph type="title"/>
          </p:nvPr>
        </p:nvSpPr>
        <p:spPr>
          <a:xfrm>
            <a:off x="952108" y="954756"/>
            <a:ext cx="2730414" cy="4946003"/>
          </a:xfrm>
        </p:spPr>
        <p:txBody>
          <a:bodyPr>
            <a:normAutofit/>
          </a:bodyPr>
          <a:lstStyle/>
          <a:p>
            <a:r>
              <a:rPr lang="en-US" dirty="0">
                <a:solidFill>
                  <a:srgbClr val="FFFFFF"/>
                </a:solidFill>
              </a:rPr>
              <a:t>Models</a:t>
            </a:r>
          </a:p>
        </p:txBody>
      </p:sp>
      <p:sp>
        <p:nvSpPr>
          <p:cNvPr id="25" name="Rectangle 24">
            <a:extLst>
              <a:ext uri="{FF2B5EF4-FFF2-40B4-BE49-F238E27FC236}">
                <a16:creationId xmlns:a16="http://schemas.microsoft.com/office/drawing/2014/main" id="{07A4B640-BB7F-4272-A710-068DBA9F9A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4" cy="6858000"/>
          </a:xfrm>
          <a:prstGeom prst="rect">
            <a:avLst/>
          </a:prstGeom>
          <a:gradFill>
            <a:gsLst>
              <a:gs pos="0">
                <a:schemeClr val="bg1"/>
              </a:gs>
              <a:gs pos="30000">
                <a:schemeClr val="bg1"/>
              </a:gs>
              <a:gs pos="61000">
                <a:schemeClr val="bg2">
                  <a:lumMod val="20000"/>
                  <a:lumOff val="80000"/>
                </a:schemeClr>
              </a:gs>
              <a:gs pos="97000">
                <a:schemeClr val="bg2">
                  <a:lumMod val="70000"/>
                  <a:lumOff val="30000"/>
                </a:schemeClr>
              </a:gs>
            </a:gsLst>
            <a:path path="circle">
              <a:fillToRect l="50000" t="50000" r="50000" b="50000"/>
            </a:path>
          </a:gradFill>
          <a:ln>
            <a:noFill/>
          </a:ln>
          <a:effectLst>
            <a:innerShdw blurRad="63500" dist="50800" dir="108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0E0F5D6-BF72-4183-8E06-1EE0C4F5B1AB}"/>
              </a:ext>
            </a:extLst>
          </p:cNvPr>
          <p:cNvSpPr>
            <a:spLocks noGrp="1"/>
          </p:cNvSpPr>
          <p:nvPr>
            <p:ph idx="1"/>
          </p:nvPr>
        </p:nvSpPr>
        <p:spPr>
          <a:xfrm>
            <a:off x="5140934" y="469900"/>
            <a:ext cx="5953630" cy="5405968"/>
          </a:xfrm>
        </p:spPr>
        <p:txBody>
          <a:bodyPr anchor="ctr">
            <a:normAutofit/>
          </a:bodyPr>
          <a:lstStyle/>
          <a:p>
            <a:pPr marL="0" indent="0">
              <a:lnSpc>
                <a:spcPct val="200000"/>
              </a:lnSpc>
              <a:buNone/>
            </a:pPr>
            <a:r>
              <a:rPr lang="en-US" dirty="0"/>
              <a:t>There are many types of exponential smoothing methods used by forecasters for different scenarios. The three main models used by these forecasters are the simple model, Holt’s Model, and the Holt-Winter’s model.  </a:t>
            </a:r>
          </a:p>
        </p:txBody>
      </p:sp>
    </p:spTree>
    <p:extLst>
      <p:ext uri="{BB962C8B-B14F-4D97-AF65-F5344CB8AC3E}">
        <p14:creationId xmlns:p14="http://schemas.microsoft.com/office/powerpoint/2010/main" val="727932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B1864-55D6-4AB3-A9D8-467395237BF7}"/>
              </a:ext>
            </a:extLst>
          </p:cNvPr>
          <p:cNvSpPr>
            <a:spLocks noGrp="1"/>
          </p:cNvSpPr>
          <p:nvPr>
            <p:ph type="title"/>
          </p:nvPr>
        </p:nvSpPr>
        <p:spPr/>
        <p:txBody>
          <a:bodyPr/>
          <a:lstStyle/>
          <a:p>
            <a:r>
              <a:rPr lang="en-US" dirty="0"/>
              <a:t>Components</a:t>
            </a:r>
          </a:p>
        </p:txBody>
      </p:sp>
      <p:sp>
        <p:nvSpPr>
          <p:cNvPr id="3" name="Content Placeholder 2">
            <a:extLst>
              <a:ext uri="{FF2B5EF4-FFF2-40B4-BE49-F238E27FC236}">
                <a16:creationId xmlns:a16="http://schemas.microsoft.com/office/drawing/2014/main" id="{1A097F71-BFB0-4C3A-A2CE-4AB5A39D0409}"/>
              </a:ext>
            </a:extLst>
          </p:cNvPr>
          <p:cNvSpPr>
            <a:spLocks noGrp="1"/>
          </p:cNvSpPr>
          <p:nvPr>
            <p:ph idx="1"/>
          </p:nvPr>
        </p:nvSpPr>
        <p:spPr/>
        <p:txBody>
          <a:bodyPr>
            <a:normAutofit/>
          </a:bodyPr>
          <a:lstStyle/>
          <a:p>
            <a:r>
              <a:rPr lang="en-US" sz="3200" dirty="0"/>
              <a:t>Level</a:t>
            </a:r>
          </a:p>
          <a:p>
            <a:endParaRPr lang="en-US" sz="3200" dirty="0"/>
          </a:p>
          <a:p>
            <a:r>
              <a:rPr lang="en-US" sz="3200" dirty="0"/>
              <a:t>Trend</a:t>
            </a:r>
          </a:p>
          <a:p>
            <a:endParaRPr lang="en-US" sz="3200" dirty="0"/>
          </a:p>
          <a:p>
            <a:r>
              <a:rPr lang="en-US" sz="3200" dirty="0"/>
              <a:t>Seasonality</a:t>
            </a:r>
          </a:p>
        </p:txBody>
      </p:sp>
    </p:spTree>
    <p:extLst>
      <p:ext uri="{BB962C8B-B14F-4D97-AF65-F5344CB8AC3E}">
        <p14:creationId xmlns:p14="http://schemas.microsoft.com/office/powerpoint/2010/main" val="3397483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333F0879-3DA0-4CB8-B35E-A0AD425581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24D2183-F388-476E-92A9-D6639D69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6138" y="496090"/>
            <a:ext cx="3823215" cy="5883295"/>
          </a:xfrm>
          <a:prstGeom prst="rect">
            <a:avLst/>
          </a:prstGeom>
          <a:blipFill dpi="0" rotWithShape="1">
            <a:blip r:embed="rId2"/>
            <a:srcRect/>
            <a:tile tx="0" ty="0" sx="100000" sy="100000" flip="none" algn="tl"/>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243462E7-1698-4B21-BE89-AEFAC7C2F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012" y="609602"/>
            <a:ext cx="3552006"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2E5E100F-4C5F-49B5-B70B-08FB5DCF477B}"/>
              </a:ext>
            </a:extLst>
          </p:cNvPr>
          <p:cNvSpPr>
            <a:spLocks noGrp="1"/>
          </p:cNvSpPr>
          <p:nvPr>
            <p:ph idx="1"/>
          </p:nvPr>
        </p:nvSpPr>
        <p:spPr>
          <a:xfrm>
            <a:off x="929141" y="609599"/>
            <a:ext cx="2835464" cy="5372912"/>
          </a:xfrm>
        </p:spPr>
        <p:txBody>
          <a:bodyPr>
            <a:normAutofit lnSpcReduction="10000"/>
          </a:bodyPr>
          <a:lstStyle/>
          <a:p>
            <a:pPr marL="0" indent="0">
              <a:lnSpc>
                <a:spcPct val="90000"/>
              </a:lnSpc>
              <a:buNone/>
            </a:pPr>
            <a:r>
              <a:rPr lang="en-US" sz="1400" dirty="0">
                <a:solidFill>
                  <a:srgbClr val="262626"/>
                </a:solidFill>
              </a:rPr>
              <a:t>Simple:</a:t>
            </a:r>
          </a:p>
          <a:p>
            <a:pPr lvl="1">
              <a:lnSpc>
                <a:spcPct val="90000"/>
              </a:lnSpc>
            </a:pPr>
            <a:r>
              <a:rPr lang="en-US" sz="1400" dirty="0">
                <a:solidFill>
                  <a:srgbClr val="262626"/>
                </a:solidFill>
              </a:rPr>
              <a:t>Method for univariate data without a linear or seasonal trend.</a:t>
            </a:r>
          </a:p>
          <a:p>
            <a:pPr lvl="1">
              <a:lnSpc>
                <a:spcPct val="90000"/>
              </a:lnSpc>
            </a:pPr>
            <a:r>
              <a:rPr lang="en-US" sz="1400" dirty="0">
                <a:solidFill>
                  <a:srgbClr val="262626"/>
                </a:solidFill>
              </a:rPr>
              <a:t>Only alpha is smoothing the level</a:t>
            </a:r>
          </a:p>
          <a:p>
            <a:pPr marL="0" indent="0">
              <a:lnSpc>
                <a:spcPct val="90000"/>
              </a:lnSpc>
              <a:buNone/>
            </a:pPr>
            <a:r>
              <a:rPr lang="en-US" sz="1400" dirty="0">
                <a:solidFill>
                  <a:srgbClr val="262626"/>
                </a:solidFill>
              </a:rPr>
              <a:t>Holt:</a:t>
            </a:r>
          </a:p>
          <a:p>
            <a:pPr lvl="1">
              <a:lnSpc>
                <a:spcPct val="90000"/>
              </a:lnSpc>
            </a:pPr>
            <a:r>
              <a:rPr lang="en-US" sz="1400" dirty="0">
                <a:solidFill>
                  <a:srgbClr val="262626"/>
                </a:solidFill>
              </a:rPr>
              <a:t>Adds support of trends within the model.</a:t>
            </a:r>
          </a:p>
          <a:p>
            <a:pPr lvl="1">
              <a:lnSpc>
                <a:spcPct val="90000"/>
              </a:lnSpc>
            </a:pPr>
            <a:r>
              <a:rPr lang="en-US" sz="1400" dirty="0">
                <a:solidFill>
                  <a:srgbClr val="262626"/>
                </a:solidFill>
              </a:rPr>
              <a:t>Uses alpha for level smoothing, and beta for trend smoothing</a:t>
            </a:r>
          </a:p>
          <a:p>
            <a:pPr lvl="1">
              <a:lnSpc>
                <a:spcPct val="90000"/>
              </a:lnSpc>
            </a:pPr>
            <a:r>
              <a:rPr lang="en-US" sz="1400" dirty="0">
                <a:solidFill>
                  <a:srgbClr val="262626"/>
                </a:solidFill>
              </a:rPr>
              <a:t>Trend dampens over time and levels out. Unrealistic for long range forecasts.</a:t>
            </a:r>
          </a:p>
          <a:p>
            <a:pPr marL="0" indent="0">
              <a:lnSpc>
                <a:spcPct val="90000"/>
              </a:lnSpc>
              <a:buNone/>
            </a:pPr>
            <a:r>
              <a:rPr lang="en-US" sz="1400" dirty="0">
                <a:solidFill>
                  <a:srgbClr val="262626"/>
                </a:solidFill>
              </a:rPr>
              <a:t>Holt-Winters:</a:t>
            </a:r>
          </a:p>
          <a:p>
            <a:pPr lvl="1">
              <a:lnSpc>
                <a:spcPct val="90000"/>
              </a:lnSpc>
            </a:pPr>
            <a:r>
              <a:rPr lang="en-US" sz="1400" dirty="0">
                <a:solidFill>
                  <a:srgbClr val="262626"/>
                </a:solidFill>
              </a:rPr>
              <a:t>Adds gamma, to smooth seasonal component.</a:t>
            </a:r>
          </a:p>
          <a:p>
            <a:pPr lvl="1">
              <a:lnSpc>
                <a:spcPct val="90000"/>
              </a:lnSpc>
            </a:pPr>
            <a:r>
              <a:rPr lang="en-US" sz="1400" dirty="0">
                <a:solidFill>
                  <a:srgbClr val="262626"/>
                </a:solidFill>
              </a:rPr>
              <a:t>Also requires a period, range of time, for forecasting</a:t>
            </a:r>
          </a:p>
          <a:p>
            <a:pPr lvl="1">
              <a:lnSpc>
                <a:spcPct val="90000"/>
              </a:lnSpc>
            </a:pPr>
            <a:r>
              <a:rPr lang="en-US" sz="1400" dirty="0">
                <a:solidFill>
                  <a:srgbClr val="262626"/>
                </a:solidFill>
              </a:rPr>
              <a:t>Most advanced model of exponential smoothing. </a:t>
            </a:r>
          </a:p>
        </p:txBody>
      </p:sp>
      <p:sp useBgFill="1">
        <p:nvSpPr>
          <p:cNvPr id="53" name="Rectangle 52">
            <a:extLst>
              <a:ext uri="{FF2B5EF4-FFF2-40B4-BE49-F238E27FC236}">
                <a16:creationId xmlns:a16="http://schemas.microsoft.com/office/drawing/2014/main" id="{6C22FCAC-D7EC-4A52-B153-FF761E223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491" y="0"/>
            <a:ext cx="7396509"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Shape, polygon&#10;&#10;Description automatically generated">
            <a:extLst>
              <a:ext uri="{FF2B5EF4-FFF2-40B4-BE49-F238E27FC236}">
                <a16:creationId xmlns:a16="http://schemas.microsoft.com/office/drawing/2014/main" id="{85BA8E6C-B5DB-47CF-A840-DF67DDF4A512}"/>
              </a:ext>
            </a:extLst>
          </p:cNvPr>
          <p:cNvPicPr>
            <a:picLocks noChangeAspect="1"/>
          </p:cNvPicPr>
          <p:nvPr/>
        </p:nvPicPr>
        <p:blipFill rotWithShape="1">
          <a:blip r:embed="rId3">
            <a:extLst>
              <a:ext uri="{28A0092B-C50C-407E-A947-70E740481C1C}">
                <a14:useLocalDpi xmlns:a14="http://schemas.microsoft.com/office/drawing/2010/main" val="0"/>
              </a:ext>
            </a:extLst>
          </a:blip>
          <a:srcRect t="2505" r="2" b="4779"/>
          <a:stretch/>
        </p:blipFill>
        <p:spPr>
          <a:xfrm>
            <a:off x="5435910" y="675435"/>
            <a:ext cx="6098041" cy="5456083"/>
          </a:xfrm>
          <a:prstGeom prst="rect">
            <a:avLst/>
          </a:prstGeom>
        </p:spPr>
      </p:pic>
    </p:spTree>
    <p:extLst>
      <p:ext uri="{BB962C8B-B14F-4D97-AF65-F5344CB8AC3E}">
        <p14:creationId xmlns:p14="http://schemas.microsoft.com/office/powerpoint/2010/main" val="225011975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otalTime>164</TotalTime>
  <Words>445</Words>
  <Application>Microsoft Office PowerPoint</Application>
  <PresentationFormat>Widescreen</PresentationFormat>
  <Paragraphs>46</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Microsoft YaHei UI Light</vt:lpstr>
      <vt:lpstr>Arial</vt:lpstr>
      <vt:lpstr>Cambria Math</vt:lpstr>
      <vt:lpstr>Cooper Black</vt:lpstr>
      <vt:lpstr>Garamond</vt:lpstr>
      <vt:lpstr>Organic</vt:lpstr>
      <vt:lpstr>Exponential                       Smoothing</vt:lpstr>
      <vt:lpstr>What Is Exponential Smoothing? </vt:lpstr>
      <vt:lpstr>Pros:</vt:lpstr>
      <vt:lpstr>Cons:</vt:lpstr>
      <vt:lpstr>Standard (Simple) Formula</vt:lpstr>
      <vt:lpstr>PowerPoint Presentation</vt:lpstr>
      <vt:lpstr>Models</vt:lpstr>
      <vt:lpstr>Components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Exponential                       Smoothing</dc:title>
  <dc:creator>Eric Wisniewski</dc:creator>
  <cp:lastModifiedBy>Eric Wisniewski</cp:lastModifiedBy>
  <cp:revision>7</cp:revision>
  <dcterms:created xsi:type="dcterms:W3CDTF">2020-10-20T18:21:25Z</dcterms:created>
  <dcterms:modified xsi:type="dcterms:W3CDTF">2020-10-20T21:05:37Z</dcterms:modified>
</cp:coreProperties>
</file>

<file path=docProps/thumbnail.jpeg>
</file>